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2" r:id="rId5"/>
    <p:sldId id="259" r:id="rId6"/>
    <p:sldId id="260" r:id="rId7"/>
    <p:sldId id="261" r:id="rId8"/>
    <p:sldId id="265" r:id="rId9"/>
    <p:sldId id="266" r:id="rId10"/>
    <p:sldId id="278" r:id="rId11"/>
    <p:sldId id="279" r:id="rId12"/>
    <p:sldId id="280" r:id="rId13"/>
    <p:sldId id="275" r:id="rId14"/>
    <p:sldId id="276" r:id="rId15"/>
    <p:sldId id="277" r:id="rId16"/>
    <p:sldId id="282" r:id="rId17"/>
    <p:sldId id="284" r:id="rId18"/>
    <p:sldId id="281" r:id="rId19"/>
    <p:sldId id="267" r:id="rId20"/>
    <p:sldId id="268" r:id="rId21"/>
    <p:sldId id="269" r:id="rId22"/>
    <p:sldId id="274" r:id="rId23"/>
    <p:sldId id="271" r:id="rId24"/>
    <p:sldId id="283" r:id="rId25"/>
    <p:sldId id="264" r:id="rId26"/>
    <p:sldId id="26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9E091-FB17-4A29-B592-5F6F38AEF4A7}" type="datetimeFigureOut">
              <a:rPr lang="en-US" smtClean="0"/>
              <a:pPr/>
              <a:t>3/4/2019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2A6C4-BD71-4C12-888C-E3C1707AEB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92A6C4-BD71-4C12-888C-E3C1707AEBEE}"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92A6C4-BD71-4C12-888C-E3C1707AEBEE}"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DDDA0-4317-4EDD-BA31-BDDFEA15D893}" type="datetime1">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820D3-B34D-4A82-B4FF-A16778FAEFB4}" type="datetime1">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20862-920D-4DCB-AE88-90546AC9C128}" type="datetime1">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7E0906-B8A8-4DF1-9140-E3672CE958F2}" type="datetime1">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74E27B-8F22-416F-AFC8-726F5246D18E}" type="datetime1">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FF1D2C-B600-41CE-98F2-FE46B6C18EA1}" type="datetime1">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C6E309-51FF-4CD8-9E9B-9EEDAABB1571}" type="datetime1">
              <a:rPr lang="en-US" smtClean="0"/>
              <a:pPr/>
              <a:t>3/4/2019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A687-77B3-4976-A9C7-32B88A736DE0}" type="datetime1">
              <a:rPr lang="en-US" smtClean="0"/>
              <a:pPr/>
              <a:t>3/4/2019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B71AD9-F083-429D-8D6A-216C95D4F22F}" type="datetime1">
              <a:rPr lang="en-US" smtClean="0"/>
              <a:pPr/>
              <a:t>3/4/2019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6CF78-BCAE-4FF4-8A3B-94392F152674}" type="datetime1">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6D78B-6F47-4FFE-A2A9-7288E04680E4}" type="datetime1">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31C96-ADF1-4F8C-9EE2-C5D8C2B47A8A}" type="datetime1">
              <a:rPr lang="en-US" smtClean="0"/>
              <a:pPr/>
              <a:t>3/4/2019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pexels.com/" TargetMode="External"/><Relationship Id="rId2" Type="http://schemas.openxmlformats.org/officeDocument/2006/relationships/hyperlink" Target="http://www.tutorialspoint.com/" TargetMode="External"/><Relationship Id="rId1" Type="http://schemas.openxmlformats.org/officeDocument/2006/relationships/slideLayout" Target="../slideLayouts/slideLayout2.xml"/><Relationship Id="rId4" Type="http://schemas.openxmlformats.org/officeDocument/2006/relationships/hyperlink" Target="http://www.imagenet.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8600"/>
            <a:ext cx="7772400" cy="1295400"/>
          </a:xfrm>
        </p:spPr>
        <p:txBody>
          <a:bodyPr>
            <a:normAutofit fontScale="90000"/>
          </a:bodyPr>
          <a:lstStyle/>
          <a:p>
            <a:r>
              <a:rPr lang="en-US" dirty="0" smtClean="0"/>
              <a:t>“Efficient Learning on Imbalanced </a:t>
            </a:r>
            <a:r>
              <a:rPr lang="en-US" smtClean="0"/>
              <a:t>Image set</a:t>
            </a:r>
            <a:r>
              <a:rPr lang="en-US" dirty="0" smtClean="0"/>
              <a:t>”</a:t>
            </a:r>
            <a:br>
              <a:rPr lang="en-US" dirty="0" smtClean="0"/>
            </a:br>
            <a:r>
              <a:rPr lang="en-US" sz="1800" dirty="0" smtClean="0"/>
              <a:t> M. S. Ramaiah Institute of Technology</a:t>
            </a:r>
            <a:endParaRPr lang="en-US" sz="1800" dirty="0"/>
          </a:p>
        </p:txBody>
      </p:sp>
      <p:sp>
        <p:nvSpPr>
          <p:cNvPr id="3" name="Subtitle 2"/>
          <p:cNvSpPr>
            <a:spLocks noGrp="1"/>
          </p:cNvSpPr>
          <p:nvPr>
            <p:ph type="subTitle" idx="1"/>
          </p:nvPr>
        </p:nvSpPr>
        <p:spPr>
          <a:xfrm>
            <a:off x="838200" y="1752600"/>
            <a:ext cx="7467600" cy="4876800"/>
          </a:xfrm>
        </p:spPr>
        <p:txBody>
          <a:bodyPr>
            <a:normAutofit fontScale="92500" lnSpcReduction="20000"/>
          </a:bodyPr>
          <a:lstStyle/>
          <a:p>
            <a:pPr algn="l"/>
            <a:endParaRPr lang="en-US" dirty="0" smtClean="0"/>
          </a:p>
          <a:p>
            <a:pPr algn="l"/>
            <a:endParaRPr lang="en-US" dirty="0" smtClean="0"/>
          </a:p>
          <a:p>
            <a:pPr algn="l"/>
            <a:endParaRPr lang="en-US" dirty="0" smtClean="0"/>
          </a:p>
          <a:p>
            <a:pPr algn="l"/>
            <a:endParaRPr lang="en-US" dirty="0" smtClean="0"/>
          </a:p>
          <a:p>
            <a:pPr algn="l"/>
            <a:r>
              <a:rPr lang="en-US" sz="2400" b="1" dirty="0" smtClean="0"/>
              <a:t>Presented by,</a:t>
            </a:r>
          </a:p>
          <a:p>
            <a:pPr algn="l"/>
            <a:r>
              <a:rPr lang="en-US" sz="2400" b="1" dirty="0" smtClean="0"/>
              <a:t>Shivani Guldas</a:t>
            </a:r>
          </a:p>
          <a:p>
            <a:pPr algn="l"/>
            <a:r>
              <a:rPr lang="en-US" sz="2400" b="1" dirty="0" smtClean="0"/>
              <a:t>RIT-Bengaluru</a:t>
            </a:r>
          </a:p>
          <a:p>
            <a:pPr algn="r"/>
            <a:endParaRPr lang="en-US" sz="2400" dirty="0" smtClean="0"/>
          </a:p>
          <a:p>
            <a:pPr algn="r"/>
            <a:r>
              <a:rPr lang="en-US" sz="2400" b="1" dirty="0" smtClean="0"/>
              <a:t>Guided by,</a:t>
            </a:r>
          </a:p>
          <a:p>
            <a:pPr algn="r"/>
            <a:r>
              <a:rPr lang="en-US" sz="2400" b="1" dirty="0" smtClean="0"/>
              <a:t>Lincy Meera Mathews</a:t>
            </a:r>
          </a:p>
          <a:p>
            <a:pPr algn="r"/>
            <a:r>
              <a:rPr lang="en-US" sz="2400" b="1" dirty="0" smtClean="0"/>
              <a:t>Assistant Professor</a:t>
            </a:r>
          </a:p>
          <a:p>
            <a:pPr algn="r"/>
            <a:r>
              <a:rPr lang="en-US" sz="2400" b="1" dirty="0" smtClean="0"/>
              <a:t>RIT-Bengaluru</a:t>
            </a:r>
            <a:endParaRPr lang="en-US" sz="2400" b="1" dirty="0"/>
          </a:p>
        </p:txBody>
      </p:sp>
      <p:pic>
        <p:nvPicPr>
          <p:cNvPr id="4" name="Picture 3" descr="logo.png"/>
          <p:cNvPicPr/>
          <p:nvPr/>
        </p:nvPicPr>
        <p:blipFill>
          <a:blip r:embed="rId2" cstate="print"/>
          <a:stretch>
            <a:fillRect/>
          </a:stretch>
        </p:blipFill>
        <p:spPr>
          <a:xfrm>
            <a:off x="3733800" y="1600200"/>
            <a:ext cx="1676400" cy="990600"/>
          </a:xfrm>
          <a:prstGeom prst="rect">
            <a:avLst/>
          </a:prstGeom>
        </p:spPr>
      </p:pic>
      <p:sp>
        <p:nvSpPr>
          <p:cNvPr id="5" name="Rectangle 4"/>
          <p:cNvSpPr/>
          <p:nvPr/>
        </p:nvSpPr>
        <p:spPr>
          <a:xfrm>
            <a:off x="1905000" y="2667000"/>
            <a:ext cx="6477000" cy="369332"/>
          </a:xfrm>
          <a:prstGeom prst="rect">
            <a:avLst/>
          </a:prstGeom>
        </p:spPr>
        <p:txBody>
          <a:bodyPr wrap="square">
            <a:spAutoFit/>
          </a:bodyPr>
          <a:lstStyle/>
          <a:p>
            <a:r>
              <a:rPr lang="en-US" b="1" dirty="0" smtClean="0"/>
              <a:t>(Department of Information Science and Engineering)</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Proposed system-Features </a:t>
            </a:r>
            <a:r>
              <a:rPr lang="en-US" sz="3600" dirty="0" smtClean="0"/>
              <a:t>Extracted</a:t>
            </a:r>
            <a:endParaRPr lang="en-US" sz="3600" dirty="0"/>
          </a:p>
        </p:txBody>
      </p:sp>
      <p:sp>
        <p:nvSpPr>
          <p:cNvPr id="3" name="Content Placeholder 2"/>
          <p:cNvSpPr>
            <a:spLocks noGrp="1"/>
          </p:cNvSpPr>
          <p:nvPr>
            <p:ph idx="1"/>
          </p:nvPr>
        </p:nvSpPr>
        <p:spPr>
          <a:xfrm>
            <a:off x="457200" y="1371600"/>
            <a:ext cx="8229600" cy="5257800"/>
          </a:xfrm>
        </p:spPr>
        <p:txBody>
          <a:bodyPr>
            <a:normAutofit/>
          </a:bodyPr>
          <a:lstStyle/>
          <a:p>
            <a:r>
              <a:rPr lang="en-US" sz="2400" i="1" dirty="0" smtClean="0"/>
              <a:t>Mean</a:t>
            </a:r>
          </a:p>
          <a:p>
            <a:pPr>
              <a:buNone/>
            </a:pPr>
            <a:r>
              <a:rPr lang="en-IN" sz="2000" dirty="0" smtClean="0"/>
              <a:t>	The mean is defined as an average of all pixel values of a picture.</a:t>
            </a:r>
          </a:p>
          <a:p>
            <a:pPr>
              <a:buNone/>
            </a:pPr>
            <a:r>
              <a:rPr lang="en-IN" sz="2000" dirty="0" smtClean="0"/>
              <a:t>				</a:t>
            </a:r>
          </a:p>
          <a:p>
            <a:pPr>
              <a:buNone/>
            </a:pPr>
            <a:endParaRPr lang="en-IN" sz="2000" dirty="0" smtClean="0"/>
          </a:p>
          <a:p>
            <a:pPr>
              <a:buNone/>
            </a:pPr>
            <a:r>
              <a:rPr lang="en-IN" sz="2000" dirty="0" smtClean="0"/>
              <a:t>  	p represents pixel value at point </a:t>
            </a:r>
            <a:r>
              <a:rPr lang="en-IN" sz="2000" dirty="0" err="1" smtClean="0"/>
              <a:t>i</a:t>
            </a:r>
            <a:r>
              <a:rPr lang="en-IN" sz="2000" dirty="0" smtClean="0"/>
              <a:t>, j of MxN image </a:t>
            </a:r>
          </a:p>
          <a:p>
            <a:r>
              <a:rPr lang="en-US" sz="2400" i="1" dirty="0" smtClean="0"/>
              <a:t>Standard Deviation</a:t>
            </a:r>
          </a:p>
          <a:p>
            <a:pPr algn="just">
              <a:buNone/>
            </a:pPr>
            <a:r>
              <a:rPr lang="en-US" sz="2400" dirty="0" smtClean="0"/>
              <a:t>	</a:t>
            </a:r>
            <a:r>
              <a:rPr lang="en-IN" sz="2000" dirty="0" smtClean="0"/>
              <a:t>This normalizes the facts and tell how far our data is from the mean. It is a portion of the spread of a set of values from the average value and also represents dispersion of local regions. </a:t>
            </a:r>
          </a:p>
          <a:p>
            <a:pPr>
              <a:buNone/>
            </a:pPr>
            <a:endParaRPr lang="en-IN" sz="2000" dirty="0" smtClean="0"/>
          </a:p>
          <a:p>
            <a:pPr>
              <a:buNone/>
            </a:pPr>
            <a:endParaRPr lang="en-IN" sz="2000" dirty="0" smtClean="0"/>
          </a:p>
          <a:p>
            <a:pPr>
              <a:buNone/>
            </a:pPr>
            <a:r>
              <a:rPr lang="en-IN" sz="2000" dirty="0" smtClean="0"/>
              <a:t> 	 root of pixel ‘p’ at points </a:t>
            </a:r>
            <a:r>
              <a:rPr lang="en-IN" sz="2000" dirty="0" err="1" smtClean="0"/>
              <a:t>i</a:t>
            </a:r>
            <a:r>
              <a:rPr lang="en-IN" sz="2000" dirty="0" smtClean="0"/>
              <a:t>, j  for MxN image from its mean.</a:t>
            </a:r>
          </a:p>
          <a:p>
            <a:pPr>
              <a:buNone/>
            </a:pPr>
            <a:endParaRPr lang="en-US" sz="2000" dirty="0" smtClean="0"/>
          </a:p>
          <a:p>
            <a:pPr>
              <a:buNone/>
            </a:pP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05200" y="2438400"/>
            <a:ext cx="1981200" cy="619125"/>
          </a:xfrm>
          <a:prstGeom prst="rect">
            <a:avLst/>
          </a:prstGeom>
          <a:noFill/>
        </p:spPr>
      </p:pic>
      <p:sp>
        <p:nvSpPr>
          <p:cNvPr id="7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7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52800" y="4724400"/>
            <a:ext cx="2286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system-Features </a:t>
            </a:r>
            <a:r>
              <a:rPr lang="en-US" sz="3600" dirty="0" smtClean="0"/>
              <a:t>Extracted (Cont…)</a:t>
            </a:r>
            <a:endParaRPr lang="en-US" sz="3600" dirty="0"/>
          </a:p>
        </p:txBody>
      </p:sp>
      <p:sp>
        <p:nvSpPr>
          <p:cNvPr id="3" name="Content Placeholder 2"/>
          <p:cNvSpPr>
            <a:spLocks noGrp="1"/>
          </p:cNvSpPr>
          <p:nvPr>
            <p:ph idx="1"/>
          </p:nvPr>
        </p:nvSpPr>
        <p:spPr>
          <a:xfrm>
            <a:off x="457200" y="1600200"/>
            <a:ext cx="8229600" cy="4800600"/>
          </a:xfrm>
        </p:spPr>
        <p:txBody>
          <a:bodyPr>
            <a:normAutofit/>
          </a:bodyPr>
          <a:lstStyle/>
          <a:p>
            <a:r>
              <a:rPr lang="en-US" sz="2400" i="1" dirty="0" smtClean="0"/>
              <a:t>Root Mean Square</a:t>
            </a:r>
          </a:p>
          <a:p>
            <a:pPr algn="just">
              <a:buNone/>
            </a:pPr>
            <a:r>
              <a:rPr lang="en-US" sz="2400" dirty="0" smtClean="0"/>
              <a:t>	</a:t>
            </a:r>
            <a:r>
              <a:rPr lang="en-IN" sz="2000" dirty="0" smtClean="0"/>
              <a:t>Alias quadratic mean is a statistical measure of the degree of a fluctuating quantity. It is useful when variates are positive and negative. It is the root of mean square value of each row or column or of an entire picture.</a:t>
            </a:r>
          </a:p>
          <a:p>
            <a:pPr algn="just">
              <a:buNone/>
            </a:pPr>
            <a:endParaRPr lang="en-IN" sz="2000" dirty="0" smtClean="0"/>
          </a:p>
          <a:p>
            <a:pPr algn="just">
              <a:buNone/>
            </a:pPr>
            <a:r>
              <a:rPr lang="en-IN" sz="2000" dirty="0" smtClean="0"/>
              <a:t>	</a:t>
            </a:r>
          </a:p>
          <a:p>
            <a:pPr algn="just"/>
            <a:r>
              <a:rPr lang="en-IN" sz="2400" i="1" dirty="0" smtClean="0"/>
              <a:t>Entropy</a:t>
            </a:r>
          </a:p>
          <a:p>
            <a:pPr algn="just">
              <a:buNone/>
            </a:pPr>
            <a:r>
              <a:rPr lang="en-IN" sz="2400" dirty="0" smtClean="0"/>
              <a:t>	</a:t>
            </a:r>
            <a:r>
              <a:rPr lang="en-IN" sz="2000" dirty="0" smtClean="0"/>
              <a:t>It is a measure of randomness of a picture used to categorize the surface of a picture. Higher the entropy, higher, the higher miss-categorization. It is a distribution variation in an area. </a:t>
            </a:r>
          </a:p>
          <a:p>
            <a:pPr algn="just">
              <a:buNone/>
            </a:pPr>
            <a:r>
              <a:rPr lang="en-IN" sz="2000" dirty="0" smtClean="0"/>
              <a:t>		</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p:cNvPicPr>
            <a:picLocks noChangeAspect="1" noChangeArrowheads="1"/>
          </p:cNvPicPr>
          <p:nvPr/>
        </p:nvPicPr>
        <p:blipFill>
          <a:blip r:embed="rId2" cstate="print"/>
          <a:srcRect/>
          <a:stretch>
            <a:fillRect/>
          </a:stretch>
        </p:blipFill>
        <p:spPr bwMode="auto">
          <a:xfrm>
            <a:off x="3276600" y="3200400"/>
            <a:ext cx="2133600" cy="609600"/>
          </a:xfrm>
          <a:prstGeom prst="rect">
            <a:avLst/>
          </a:prstGeom>
          <a:noFill/>
          <a:ln w="9525">
            <a:noFill/>
            <a:miter lim="800000"/>
            <a:headEnd/>
            <a:tailEnd/>
          </a:ln>
        </p:spPr>
      </p:pic>
      <p:sp>
        <p:nvSpPr>
          <p:cNvPr id="61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4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81400" y="5562600"/>
            <a:ext cx="18288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system-Classification </a:t>
            </a:r>
            <a:r>
              <a:rPr lang="en-US" sz="3600" dirty="0" smtClean="0"/>
              <a:t>Algorithm- K-NN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783058" y="1828800"/>
            <a:ext cx="7598941" cy="4190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a:t>
            </a:r>
            <a:r>
              <a:rPr lang="en-US" sz="3600" dirty="0" smtClean="0"/>
              <a:t>Image generation techniques</a:t>
            </a:r>
            <a:endParaRPr lang="en-US" sz="3600" dirty="0"/>
          </a:p>
        </p:txBody>
      </p:sp>
      <p:sp>
        <p:nvSpPr>
          <p:cNvPr id="3" name="Content Placeholder 2"/>
          <p:cNvSpPr>
            <a:spLocks noGrp="1"/>
          </p:cNvSpPr>
          <p:nvPr>
            <p:ph idx="1"/>
          </p:nvPr>
        </p:nvSpPr>
        <p:spPr/>
        <p:txBody>
          <a:bodyPr/>
          <a:lstStyle/>
          <a:p>
            <a:r>
              <a:rPr lang="en-US" sz="2400" i="1" dirty="0" smtClean="0"/>
              <a:t>Contrast Stretch()</a:t>
            </a:r>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Content Placeholder 4" descr="CS-normal.PNG"/>
          <p:cNvPicPr>
            <a:picLocks noChangeAspect="1"/>
          </p:cNvPicPr>
          <p:nvPr/>
        </p:nvPicPr>
        <p:blipFill>
          <a:blip r:embed="rId2" cstate="print"/>
          <a:stretch>
            <a:fillRect/>
          </a:stretch>
        </p:blipFill>
        <p:spPr>
          <a:xfrm>
            <a:off x="228600" y="2362200"/>
            <a:ext cx="4038600" cy="4038600"/>
          </a:xfrm>
          <a:prstGeom prst="rect">
            <a:avLst/>
          </a:prstGeom>
        </p:spPr>
      </p:pic>
      <p:pic>
        <p:nvPicPr>
          <p:cNvPr id="7" name="Picture 6" descr="CS-modified-forest.PNG"/>
          <p:cNvPicPr>
            <a:picLocks noChangeAspect="1"/>
          </p:cNvPicPr>
          <p:nvPr/>
        </p:nvPicPr>
        <p:blipFill>
          <a:blip r:embed="rId3" cstate="print"/>
          <a:stretch>
            <a:fillRect/>
          </a:stretch>
        </p:blipFill>
        <p:spPr>
          <a:xfrm>
            <a:off x="4495800" y="2362200"/>
            <a:ext cx="4495800" cy="4038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a:t>
            </a:r>
            <a:r>
              <a:rPr lang="en-US" sz="3600" dirty="0" smtClean="0"/>
              <a:t>Image generation techniques(Cont…)</a:t>
            </a:r>
            <a:endParaRPr lang="en-US" sz="3600" dirty="0"/>
          </a:p>
        </p:txBody>
      </p:sp>
      <p:sp>
        <p:nvSpPr>
          <p:cNvPr id="3" name="Content Placeholder 2"/>
          <p:cNvSpPr>
            <a:spLocks noGrp="1"/>
          </p:cNvSpPr>
          <p:nvPr>
            <p:ph idx="1"/>
          </p:nvPr>
        </p:nvSpPr>
        <p:spPr/>
        <p:txBody>
          <a:bodyPr>
            <a:normAutofit/>
          </a:bodyPr>
          <a:lstStyle/>
          <a:p>
            <a:r>
              <a:rPr lang="en-US" sz="2400" i="1" dirty="0" smtClean="0"/>
              <a:t>Brightness preserving Bi-</a:t>
            </a:r>
            <a:r>
              <a:rPr lang="en-US" sz="2400" i="1" dirty="0" err="1" smtClean="0"/>
              <a:t>HistEq</a:t>
            </a:r>
            <a:r>
              <a:rPr lang="en-US" sz="2400" i="1" dirty="0" smtClean="0"/>
              <a:t>()</a:t>
            </a: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Picture 4" descr="BPHE-normal.PNG"/>
          <p:cNvPicPr>
            <a:picLocks noChangeAspect="1"/>
          </p:cNvPicPr>
          <p:nvPr/>
        </p:nvPicPr>
        <p:blipFill>
          <a:blip r:embed="rId2" cstate="print"/>
          <a:stretch>
            <a:fillRect/>
          </a:stretch>
        </p:blipFill>
        <p:spPr>
          <a:xfrm>
            <a:off x="152400" y="2438400"/>
            <a:ext cx="4419600" cy="3886200"/>
          </a:xfrm>
          <a:prstGeom prst="rect">
            <a:avLst/>
          </a:prstGeom>
        </p:spPr>
      </p:pic>
      <p:pic>
        <p:nvPicPr>
          <p:cNvPr id="6" name="Picture 5" descr="BPHE-modified-forest.PNG"/>
          <p:cNvPicPr>
            <a:picLocks noChangeAspect="1"/>
          </p:cNvPicPr>
          <p:nvPr/>
        </p:nvPicPr>
        <p:blipFill>
          <a:blip r:embed="rId3" cstate="print"/>
          <a:stretch>
            <a:fillRect/>
          </a:stretch>
        </p:blipFill>
        <p:spPr>
          <a:xfrm>
            <a:off x="4724401" y="2438400"/>
            <a:ext cx="4191000" cy="38862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a:t>
            </a:r>
            <a:r>
              <a:rPr lang="en-US" sz="3600" dirty="0" smtClean="0"/>
              <a:t>Image generation techniques(Cont…)</a:t>
            </a:r>
            <a:endParaRPr lang="en-US" sz="3600" dirty="0"/>
          </a:p>
        </p:txBody>
      </p:sp>
      <p:sp>
        <p:nvSpPr>
          <p:cNvPr id="3" name="Content Placeholder 2"/>
          <p:cNvSpPr>
            <a:spLocks noGrp="1"/>
          </p:cNvSpPr>
          <p:nvPr>
            <p:ph idx="1"/>
          </p:nvPr>
        </p:nvSpPr>
        <p:spPr/>
        <p:txBody>
          <a:bodyPr>
            <a:normAutofit/>
          </a:bodyPr>
          <a:lstStyle/>
          <a:p>
            <a:r>
              <a:rPr lang="en-US" sz="2400" i="1" dirty="0" smtClean="0"/>
              <a:t>Adaptive </a:t>
            </a:r>
            <a:r>
              <a:rPr lang="en-US" sz="2400" i="1" dirty="0" err="1" smtClean="0"/>
              <a:t>Hist_eq</a:t>
            </a:r>
            <a:r>
              <a:rPr lang="en-US" sz="2400" i="1" dirty="0" smtClean="0"/>
              <a:t>()</a:t>
            </a: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descr="AHE-normal.PNG"/>
          <p:cNvPicPr>
            <a:picLocks noChangeAspect="1"/>
          </p:cNvPicPr>
          <p:nvPr/>
        </p:nvPicPr>
        <p:blipFill>
          <a:blip r:embed="rId2" cstate="print"/>
          <a:stretch>
            <a:fillRect/>
          </a:stretch>
        </p:blipFill>
        <p:spPr>
          <a:xfrm>
            <a:off x="228600" y="2286000"/>
            <a:ext cx="4114800" cy="4038600"/>
          </a:xfrm>
          <a:prstGeom prst="rect">
            <a:avLst/>
          </a:prstGeom>
        </p:spPr>
      </p:pic>
      <p:pic>
        <p:nvPicPr>
          <p:cNvPr id="6" name="Picture 5" descr="AHE-modified-forest.PNG"/>
          <p:cNvPicPr>
            <a:picLocks noChangeAspect="1"/>
          </p:cNvPicPr>
          <p:nvPr/>
        </p:nvPicPr>
        <p:blipFill>
          <a:blip r:embed="rId3" cstate="print"/>
          <a:stretch>
            <a:fillRect/>
          </a:stretch>
        </p:blipFill>
        <p:spPr>
          <a:xfrm>
            <a:off x="4495800" y="2286000"/>
            <a:ext cx="4419600" cy="40386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techniques(Cont…)</a:t>
            </a:r>
            <a:endParaRPr lang="en-US" dirty="0"/>
          </a:p>
        </p:txBody>
      </p:sp>
      <p:sp>
        <p:nvSpPr>
          <p:cNvPr id="3" name="Content Placeholder 2"/>
          <p:cNvSpPr>
            <a:spLocks noGrp="1"/>
          </p:cNvSpPr>
          <p:nvPr>
            <p:ph idx="1"/>
          </p:nvPr>
        </p:nvSpPr>
        <p:spPr/>
        <p:txBody>
          <a:bodyPr/>
          <a:lstStyle/>
          <a:p>
            <a:r>
              <a:rPr lang="en-US" sz="2400" i="1" dirty="0" smtClean="0"/>
              <a:t>Contrast Enhancement():</a:t>
            </a:r>
          </a:p>
          <a:p>
            <a:pPr>
              <a:buNone/>
            </a:pPr>
            <a:endParaRPr lang="en-US" sz="2400" i="1" dirty="0" smtClean="0"/>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5" name="Picture 4" descr="CE-normal.PNG"/>
          <p:cNvPicPr>
            <a:picLocks noChangeAspect="1"/>
          </p:cNvPicPr>
          <p:nvPr/>
        </p:nvPicPr>
        <p:blipFill>
          <a:blip r:embed="rId2" cstate="print"/>
          <a:stretch>
            <a:fillRect/>
          </a:stretch>
        </p:blipFill>
        <p:spPr>
          <a:xfrm>
            <a:off x="152400" y="2362200"/>
            <a:ext cx="4495800" cy="3962400"/>
          </a:xfrm>
          <a:prstGeom prst="rect">
            <a:avLst/>
          </a:prstGeom>
        </p:spPr>
      </p:pic>
      <p:pic>
        <p:nvPicPr>
          <p:cNvPr id="6" name="Picture 5" descr="CE-modified-forest.PNG"/>
          <p:cNvPicPr>
            <a:picLocks noChangeAspect="1"/>
          </p:cNvPicPr>
          <p:nvPr/>
        </p:nvPicPr>
        <p:blipFill>
          <a:blip r:embed="rId3" cstate="print"/>
          <a:stretch>
            <a:fillRect/>
          </a:stretch>
        </p:blipFill>
        <p:spPr>
          <a:xfrm>
            <a:off x="4724400" y="2362200"/>
            <a:ext cx="4267200"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techniques(Cont…)</a:t>
            </a:r>
            <a:endParaRPr lang="en-US" dirty="0"/>
          </a:p>
        </p:txBody>
      </p:sp>
      <p:sp>
        <p:nvSpPr>
          <p:cNvPr id="3" name="Content Placeholder 2"/>
          <p:cNvSpPr>
            <a:spLocks noGrp="1"/>
          </p:cNvSpPr>
          <p:nvPr>
            <p:ph idx="1"/>
          </p:nvPr>
        </p:nvSpPr>
        <p:spPr/>
        <p:txBody>
          <a:bodyPr>
            <a:normAutofit/>
          </a:bodyPr>
          <a:lstStyle/>
          <a:p>
            <a:r>
              <a:rPr lang="en-US" sz="2400" i="1" dirty="0" smtClean="0"/>
              <a:t>Histogram Equalization</a:t>
            </a:r>
          </a:p>
          <a:p>
            <a:pPr>
              <a:buNone/>
            </a:pP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4" descr="histeq-normal-forest.PNG"/>
          <p:cNvPicPr>
            <a:picLocks noChangeAspect="1"/>
          </p:cNvPicPr>
          <p:nvPr/>
        </p:nvPicPr>
        <p:blipFill>
          <a:blip r:embed="rId2" cstate="print"/>
          <a:stretch>
            <a:fillRect/>
          </a:stretch>
        </p:blipFill>
        <p:spPr>
          <a:xfrm>
            <a:off x="152400" y="2209800"/>
            <a:ext cx="4495800" cy="4343400"/>
          </a:xfrm>
          <a:prstGeom prst="rect">
            <a:avLst/>
          </a:prstGeom>
        </p:spPr>
      </p:pic>
      <p:pic>
        <p:nvPicPr>
          <p:cNvPr id="6" name="Picture 5" descr="histeq-modified-forest.PNG"/>
          <p:cNvPicPr>
            <a:picLocks noChangeAspect="1"/>
          </p:cNvPicPr>
          <p:nvPr/>
        </p:nvPicPr>
        <p:blipFill>
          <a:blip r:embed="rId3" cstate="print"/>
          <a:stretch>
            <a:fillRect/>
          </a:stretch>
        </p:blipFill>
        <p:spPr>
          <a:xfrm>
            <a:off x="4800600" y="2209800"/>
            <a:ext cx="4191000" cy="4343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Proposed system-System </a:t>
            </a:r>
            <a:r>
              <a:rPr lang="en-US" sz="3600" dirty="0" smtClean="0"/>
              <a:t>performance measures</a:t>
            </a:r>
            <a:endParaRPr lang="en-US" sz="3600" dirty="0"/>
          </a:p>
        </p:txBody>
      </p:sp>
      <p:sp>
        <p:nvSpPr>
          <p:cNvPr id="3" name="Content Placeholder 2"/>
          <p:cNvSpPr>
            <a:spLocks noGrp="1"/>
          </p:cNvSpPr>
          <p:nvPr>
            <p:ph idx="1"/>
          </p:nvPr>
        </p:nvSpPr>
        <p:spPr>
          <a:xfrm>
            <a:off x="457200" y="1371600"/>
            <a:ext cx="8229600" cy="5105400"/>
          </a:xfrm>
        </p:spPr>
        <p:txBody>
          <a:bodyPr>
            <a:normAutofit lnSpcReduction="10000"/>
          </a:bodyPr>
          <a:lstStyle/>
          <a:p>
            <a:pPr algn="just"/>
            <a:r>
              <a:rPr lang="en-US" sz="2400" i="1" dirty="0" smtClean="0"/>
              <a:t>Specificity</a:t>
            </a:r>
          </a:p>
          <a:p>
            <a:pPr algn="just">
              <a:buNone/>
            </a:pPr>
            <a:r>
              <a:rPr lang="en-IN" sz="2400" dirty="0" smtClean="0"/>
              <a:t>	</a:t>
            </a:r>
            <a:r>
              <a:rPr lang="en-IN" sz="2000" dirty="0" smtClean="0"/>
              <a:t>It is the ratio of negative samples identified as negative out of total number of negatives. It is also known as True negative rate and is assessed as:</a:t>
            </a:r>
            <a:endParaRPr lang="en-US" sz="2000" dirty="0" smtClean="0"/>
          </a:p>
          <a:p>
            <a:pPr algn="just">
              <a:buNone/>
            </a:pPr>
            <a:r>
              <a:rPr lang="en-IN" sz="1800" b="1" dirty="0" smtClean="0"/>
              <a:t>		Specificity= True Negative/ (True Negative + False Positive)</a:t>
            </a:r>
          </a:p>
          <a:p>
            <a:pPr algn="just"/>
            <a:r>
              <a:rPr lang="en-IN" sz="2400" i="1" dirty="0" smtClean="0"/>
              <a:t>Recall</a:t>
            </a:r>
          </a:p>
          <a:p>
            <a:pPr algn="just">
              <a:buNone/>
            </a:pPr>
            <a:r>
              <a:rPr lang="en-IN" sz="2400" dirty="0" smtClean="0"/>
              <a:t>	</a:t>
            </a:r>
            <a:r>
              <a:rPr lang="en-IN" sz="2000" dirty="0" smtClean="0"/>
              <a:t> It is the ratio of correctly predicted positive pixels as positive samples out of all positive samples. It is also known as TPR (true positive rate or sensitivity) and is assessed as:</a:t>
            </a:r>
            <a:endParaRPr lang="en-US" sz="2000" dirty="0" smtClean="0"/>
          </a:p>
          <a:p>
            <a:pPr algn="just">
              <a:buNone/>
            </a:pPr>
            <a:r>
              <a:rPr lang="en-IN" sz="2000" dirty="0" smtClean="0"/>
              <a:t>		</a:t>
            </a:r>
            <a:r>
              <a:rPr lang="en-IN" sz="1800" b="1" dirty="0" smtClean="0"/>
              <a:t>Recall = True Positive/ (True Positive+ False Negative)</a:t>
            </a:r>
            <a:r>
              <a:rPr lang="en-IN" sz="2400" dirty="0" smtClean="0"/>
              <a:t>	</a:t>
            </a:r>
          </a:p>
          <a:p>
            <a:pPr algn="just"/>
            <a:r>
              <a:rPr lang="en-IN" sz="2400" i="1" dirty="0" smtClean="0"/>
              <a:t>Precision</a:t>
            </a:r>
          </a:p>
          <a:p>
            <a:pPr algn="just">
              <a:buNone/>
            </a:pPr>
            <a:r>
              <a:rPr lang="en-IN" sz="2000" dirty="0" smtClean="0"/>
              <a:t>	The ratio of correctly identified as positive samples as positive out of all positive predictions. It is also known as PVV (positive prediction value) and is assessed as:</a:t>
            </a:r>
          </a:p>
          <a:p>
            <a:pPr algn="just">
              <a:buNone/>
            </a:pPr>
            <a:r>
              <a:rPr lang="en-IN" sz="1800" b="1" dirty="0" smtClean="0"/>
              <a:t>		Precision = True Positive / (True Positive + False Positive)</a:t>
            </a:r>
            <a:endParaRPr lang="en-US" sz="1800" b="1" dirty="0" smtClean="0"/>
          </a:p>
          <a:p>
            <a:pPr algn="just">
              <a:buNone/>
            </a:pPr>
            <a:endParaRPr lang="en-IN" sz="2400" dirty="0" smtClean="0"/>
          </a:p>
          <a:p>
            <a:pPr algn="just">
              <a:buNone/>
            </a:pPr>
            <a:endParaRPr lang="en-US" sz="18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Challenges</a:t>
            </a:r>
            <a:endParaRPr lang="en-US" sz="3600" dirty="0"/>
          </a:p>
        </p:txBody>
      </p:sp>
      <p:sp>
        <p:nvSpPr>
          <p:cNvPr id="3" name="Content Placeholder 2"/>
          <p:cNvSpPr>
            <a:spLocks noGrp="1"/>
          </p:cNvSpPr>
          <p:nvPr>
            <p:ph idx="1"/>
          </p:nvPr>
        </p:nvSpPr>
        <p:spPr/>
        <p:txBody>
          <a:bodyPr>
            <a:normAutofit/>
          </a:bodyPr>
          <a:lstStyle/>
          <a:p>
            <a:r>
              <a:rPr lang="en-US" sz="2400" dirty="0" smtClean="0"/>
              <a:t>Collection of imbalanced image set</a:t>
            </a:r>
          </a:p>
          <a:p>
            <a:r>
              <a:rPr lang="en-US" sz="2400" dirty="0" smtClean="0"/>
              <a:t>Selection of features for classification</a:t>
            </a:r>
          </a:p>
          <a:p>
            <a:r>
              <a:rPr lang="en-US" sz="2400" dirty="0" smtClean="0"/>
              <a:t>Generation of synthetic images for minor class images</a:t>
            </a:r>
          </a:p>
          <a:p>
            <a:r>
              <a:rPr lang="en-US" sz="2400" dirty="0" smtClean="0"/>
              <a:t>Testing with different imbalance ratio</a:t>
            </a:r>
          </a:p>
          <a:p>
            <a:r>
              <a:rPr lang="en-US" sz="2400" dirty="0" smtClean="0"/>
              <a:t>Improving system performance</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Agenda</a:t>
            </a:r>
            <a:endParaRPr lang="en-US" sz="3600" dirty="0"/>
          </a:p>
        </p:txBody>
      </p:sp>
      <p:sp>
        <p:nvSpPr>
          <p:cNvPr id="3" name="Content Placeholder 2"/>
          <p:cNvSpPr>
            <a:spLocks noGrp="1"/>
          </p:cNvSpPr>
          <p:nvPr>
            <p:ph idx="1"/>
          </p:nvPr>
        </p:nvSpPr>
        <p:spPr/>
        <p:txBody>
          <a:bodyPr>
            <a:normAutofit/>
          </a:bodyPr>
          <a:lstStyle/>
          <a:p>
            <a:r>
              <a:rPr lang="en-US" sz="2400" dirty="0" smtClean="0"/>
              <a:t>Scope</a:t>
            </a:r>
          </a:p>
          <a:p>
            <a:r>
              <a:rPr lang="en-US" sz="2400" dirty="0" smtClean="0"/>
              <a:t>Problem statement</a:t>
            </a:r>
          </a:p>
          <a:p>
            <a:r>
              <a:rPr lang="en-US" sz="2400" dirty="0" smtClean="0"/>
              <a:t>Objectives</a:t>
            </a:r>
          </a:p>
          <a:p>
            <a:r>
              <a:rPr lang="en-US" sz="2400" dirty="0" smtClean="0"/>
              <a:t>Literature survey</a:t>
            </a:r>
          </a:p>
          <a:p>
            <a:r>
              <a:rPr lang="en-US" sz="2400" dirty="0" smtClean="0"/>
              <a:t>Proposed system</a:t>
            </a:r>
          </a:p>
          <a:p>
            <a:r>
              <a:rPr lang="en-US" sz="2400" dirty="0" smtClean="0"/>
              <a:t>Challenges</a:t>
            </a:r>
          </a:p>
          <a:p>
            <a:r>
              <a:rPr lang="en-US" sz="2400" dirty="0" smtClean="0"/>
              <a:t>Output</a:t>
            </a:r>
          </a:p>
          <a:p>
            <a:r>
              <a:rPr lang="en-US" sz="2400" dirty="0" smtClean="0"/>
              <a:t>References</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Hardware and Software requirements </a:t>
            </a:r>
            <a:endParaRPr lang="en-US" sz="3600" dirty="0"/>
          </a:p>
        </p:txBody>
      </p:sp>
      <p:sp>
        <p:nvSpPr>
          <p:cNvPr id="3" name="Content Placeholder 2"/>
          <p:cNvSpPr>
            <a:spLocks noGrp="1"/>
          </p:cNvSpPr>
          <p:nvPr>
            <p:ph idx="1"/>
          </p:nvPr>
        </p:nvSpPr>
        <p:spPr/>
        <p:txBody>
          <a:bodyPr>
            <a:normAutofit/>
          </a:bodyPr>
          <a:lstStyle/>
          <a:p>
            <a:r>
              <a:rPr lang="en-US" sz="2400" dirty="0" smtClean="0"/>
              <a:t>Hardware requirement:</a:t>
            </a:r>
          </a:p>
          <a:p>
            <a:pPr lvl="1"/>
            <a:r>
              <a:rPr lang="en-US" sz="2000" dirty="0" smtClean="0"/>
              <a:t>Win 7, 4GB RAM, 500GB hard disk, Intel core i5 processor,     64/32bit system type.</a:t>
            </a:r>
          </a:p>
          <a:p>
            <a:endParaRPr lang="en-US" sz="2400" dirty="0" smtClean="0"/>
          </a:p>
          <a:p>
            <a:r>
              <a:rPr lang="en-US" sz="2400" dirty="0" smtClean="0"/>
              <a:t>Software requirement: </a:t>
            </a:r>
          </a:p>
          <a:p>
            <a:pPr lvl="1"/>
            <a:r>
              <a:rPr lang="en-US" sz="2000" u="sng" dirty="0" smtClean="0"/>
              <a:t>MATLAB-2017/2013</a:t>
            </a:r>
            <a:r>
              <a:rPr lang="en-US" sz="2000" dirty="0" smtClean="0"/>
              <a:t>, image set.</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Output</a:t>
            </a:r>
            <a:endParaRPr lang="en-US" sz="36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Content Placeholder 6" descr="output-normal-gui.PNG"/>
          <p:cNvPicPr>
            <a:picLocks noGrp="1" noChangeAspect="1"/>
          </p:cNvPicPr>
          <p:nvPr>
            <p:ph idx="1"/>
          </p:nvPr>
        </p:nvPicPr>
        <p:blipFill>
          <a:blip r:embed="rId2" cstate="print"/>
          <a:stretch>
            <a:fillRect/>
          </a:stretch>
        </p:blipFill>
        <p:spPr>
          <a:xfrm>
            <a:off x="836475" y="1600200"/>
            <a:ext cx="7471049" cy="4525963"/>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Output- (Classification, misclassification)</a:t>
            </a:r>
            <a:endParaRPr lang="en-US" sz="36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pic>
        <p:nvPicPr>
          <p:cNvPr id="7" name="Content Placeholder 6" descr="classification pic-correct snap.PNG"/>
          <p:cNvPicPr>
            <a:picLocks noGrp="1" noChangeAspect="1"/>
          </p:cNvPicPr>
          <p:nvPr>
            <p:ph idx="1"/>
          </p:nvPr>
        </p:nvPicPr>
        <p:blipFill>
          <a:blip r:embed="rId2" cstate="print"/>
          <a:stretch>
            <a:fillRect/>
          </a:stretch>
        </p:blipFill>
        <p:spPr>
          <a:xfrm>
            <a:off x="152400" y="1752600"/>
            <a:ext cx="4343400" cy="4648200"/>
          </a:xfrm>
        </p:spPr>
      </p:pic>
      <p:pic>
        <p:nvPicPr>
          <p:cNvPr id="8" name="Content Placeholder 6" descr="misclassification snap.PNG"/>
          <p:cNvPicPr>
            <a:picLocks noChangeAspect="1"/>
          </p:cNvPicPr>
          <p:nvPr/>
        </p:nvPicPr>
        <p:blipFill>
          <a:blip r:embed="rId3" cstate="print"/>
          <a:stretch>
            <a:fillRect/>
          </a:stretch>
        </p:blipFill>
        <p:spPr>
          <a:xfrm>
            <a:off x="4572000" y="1752600"/>
            <a:ext cx="4419600" cy="46482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Output- (Adaptive </a:t>
            </a:r>
            <a:r>
              <a:rPr lang="en-US" sz="3600" dirty="0" err="1" smtClean="0"/>
              <a:t>HistEq</a:t>
            </a:r>
            <a:r>
              <a:rPr lang="en-US" sz="3600" dirty="0" smtClean="0"/>
              <a:t>())</a:t>
            </a:r>
            <a:endParaRPr lang="en-US" sz="36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15" name="Content Placeholder 14" descr="sp-new.PNG"/>
          <p:cNvPicPr>
            <a:picLocks noGrp="1" noChangeAspect="1"/>
          </p:cNvPicPr>
          <p:nvPr>
            <p:ph idx="1"/>
          </p:nvPr>
        </p:nvPicPr>
        <p:blipFill>
          <a:blip r:embed="rId2" cstate="print"/>
          <a:stretch>
            <a:fillRect/>
          </a:stretch>
        </p:blipFill>
        <p:spPr>
          <a:xfrm>
            <a:off x="152401" y="1828800"/>
            <a:ext cx="4114799" cy="4724400"/>
          </a:xfrm>
        </p:spPr>
      </p:pic>
      <p:pic>
        <p:nvPicPr>
          <p:cNvPr id="16" name="Picture 15" descr="AHEQ-Improved.PNG"/>
          <p:cNvPicPr>
            <a:picLocks noChangeAspect="1"/>
          </p:cNvPicPr>
          <p:nvPr/>
        </p:nvPicPr>
        <p:blipFill>
          <a:blip r:embed="rId3" cstate="print"/>
          <a:stretch>
            <a:fillRect/>
          </a:stretch>
        </p:blipFill>
        <p:spPr>
          <a:xfrm>
            <a:off x="4343400" y="1828800"/>
            <a:ext cx="4648200" cy="4724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a:t>
            </a:r>
            <a:r>
              <a:rPr lang="en-US" dirty="0" smtClean="0"/>
              <a:t>(Brightness preserving Bi-Histogram())</a:t>
            </a:r>
            <a:endParaRPr lang="en-US" dirty="0"/>
          </a:p>
        </p:txBody>
      </p:sp>
      <p:pic>
        <p:nvPicPr>
          <p:cNvPr id="5" name="Content Placeholder 4" descr="BPHE-output.PNG"/>
          <p:cNvPicPr>
            <a:picLocks noGrp="1" noChangeAspect="1"/>
          </p:cNvPicPr>
          <p:nvPr>
            <p:ph idx="1"/>
          </p:nvPr>
        </p:nvPicPr>
        <p:blipFill>
          <a:blip r:embed="rId2" cstate="print"/>
          <a:stretch>
            <a:fillRect/>
          </a:stretch>
        </p:blipFill>
        <p:spPr>
          <a:xfrm>
            <a:off x="4648200" y="1676400"/>
            <a:ext cx="4251155" cy="4678363"/>
          </a:xfrm>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Content Placeholder 14" descr="sp-new.PNG"/>
          <p:cNvPicPr>
            <a:picLocks noChangeAspect="1"/>
          </p:cNvPicPr>
          <p:nvPr/>
        </p:nvPicPr>
        <p:blipFill>
          <a:blip r:embed="rId3" cstate="print"/>
          <a:stretch>
            <a:fillRect/>
          </a:stretch>
        </p:blipFill>
        <p:spPr>
          <a:xfrm>
            <a:off x="152401" y="1752600"/>
            <a:ext cx="4343399" cy="4572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600" dirty="0" smtClean="0"/>
              <a:t>References</a:t>
            </a:r>
            <a:endParaRPr lang="en-US" sz="3600" dirty="0"/>
          </a:p>
        </p:txBody>
      </p:sp>
      <p:sp>
        <p:nvSpPr>
          <p:cNvPr id="3" name="Content Placeholder 2"/>
          <p:cNvSpPr>
            <a:spLocks noGrp="1"/>
          </p:cNvSpPr>
          <p:nvPr>
            <p:ph idx="1"/>
          </p:nvPr>
        </p:nvSpPr>
        <p:spPr>
          <a:xfrm>
            <a:off x="457200" y="838200"/>
            <a:ext cx="8229600" cy="6019800"/>
          </a:xfrm>
        </p:spPr>
        <p:txBody>
          <a:bodyPr>
            <a:normAutofit lnSpcReduction="10000"/>
          </a:bodyPr>
          <a:lstStyle/>
          <a:p>
            <a:pPr algn="just"/>
            <a:r>
              <a:rPr lang="en-US" sz="2000" dirty="0" smtClean="0"/>
              <a:t>“</a:t>
            </a:r>
            <a:r>
              <a:rPr lang="en-US" sz="2000" b="1" dirty="0" smtClean="0"/>
              <a:t>Learning from imbalanced data: open challenges and future data</a:t>
            </a:r>
            <a:r>
              <a:rPr lang="en-US" sz="2000" dirty="0" smtClean="0"/>
              <a:t>”, </a:t>
            </a:r>
            <a:r>
              <a:rPr lang="en-IN" sz="2000" dirty="0" err="1" smtClean="0"/>
              <a:t>Bartosz</a:t>
            </a:r>
            <a:r>
              <a:rPr lang="en-IN" sz="2000" dirty="0" smtClean="0"/>
              <a:t> </a:t>
            </a:r>
            <a:r>
              <a:rPr lang="en-IN" sz="2000" dirty="0" err="1" smtClean="0"/>
              <a:t>Krawezyk</a:t>
            </a:r>
            <a:r>
              <a:rPr lang="en-IN" sz="2000" dirty="0" smtClean="0"/>
              <a:t>,</a:t>
            </a:r>
            <a:r>
              <a:rPr lang="en-US" sz="2000" dirty="0" smtClean="0"/>
              <a:t> Springerlink.com-2016.</a:t>
            </a:r>
          </a:p>
          <a:p>
            <a:pPr algn="just"/>
            <a:r>
              <a:rPr lang="en-US" sz="2000" dirty="0" smtClean="0"/>
              <a:t>“</a:t>
            </a:r>
            <a:r>
              <a:rPr lang="en-US" sz="2000" b="1" dirty="0" smtClean="0"/>
              <a:t>Classification with class imbalance problem: A Review</a:t>
            </a:r>
            <a:r>
              <a:rPr lang="en-US" sz="2000" dirty="0" smtClean="0"/>
              <a:t>”, “</a:t>
            </a:r>
            <a:r>
              <a:rPr lang="en-IN" sz="2000" dirty="0" err="1" smtClean="0"/>
              <a:t>Hebatallah</a:t>
            </a:r>
            <a:r>
              <a:rPr lang="en-IN" sz="2000" dirty="0" smtClean="0"/>
              <a:t> </a:t>
            </a:r>
            <a:r>
              <a:rPr lang="en-IN" sz="2000" dirty="0" err="1" smtClean="0"/>
              <a:t>Mostafa</a:t>
            </a:r>
            <a:r>
              <a:rPr lang="en-IN" sz="2000" dirty="0" smtClean="0"/>
              <a:t> </a:t>
            </a:r>
            <a:r>
              <a:rPr lang="en-IN" sz="2000" dirty="0" err="1" smtClean="0"/>
              <a:t>Anwer</a:t>
            </a:r>
            <a:r>
              <a:rPr lang="en-IN" sz="2000" dirty="0" smtClean="0"/>
              <a:t>, Mohamed Farouk, </a:t>
            </a:r>
            <a:r>
              <a:rPr lang="en-IN" sz="2000" dirty="0" err="1" smtClean="0"/>
              <a:t>Ayman</a:t>
            </a:r>
            <a:r>
              <a:rPr lang="en-IN" sz="2000" dirty="0" smtClean="0"/>
              <a:t> Abdel-</a:t>
            </a:r>
            <a:r>
              <a:rPr lang="en-IN" sz="2000" dirty="0" err="1" smtClean="0"/>
              <a:t>HamAida</a:t>
            </a:r>
            <a:r>
              <a:rPr lang="en-IN" sz="2000" dirty="0" smtClean="0"/>
              <a:t> Ali, </a:t>
            </a:r>
            <a:r>
              <a:rPr lang="en-IN" sz="2000" dirty="0" err="1" smtClean="0"/>
              <a:t>Siti</a:t>
            </a:r>
            <a:r>
              <a:rPr lang="en-IN" sz="2000" dirty="0" smtClean="0"/>
              <a:t> </a:t>
            </a:r>
            <a:r>
              <a:rPr lang="en-IN" sz="2000" dirty="0" err="1" smtClean="0"/>
              <a:t>Mariyam</a:t>
            </a:r>
            <a:r>
              <a:rPr lang="en-IN" sz="2000" dirty="0" smtClean="0"/>
              <a:t> </a:t>
            </a:r>
            <a:r>
              <a:rPr lang="en-IN" sz="2000" dirty="0" err="1" smtClean="0"/>
              <a:t>Shamssuddin</a:t>
            </a:r>
            <a:r>
              <a:rPr lang="en-IN" sz="2000" dirty="0" smtClean="0"/>
              <a:t>, </a:t>
            </a:r>
            <a:r>
              <a:rPr lang="en-IN" sz="2000" dirty="0" err="1" smtClean="0"/>
              <a:t>Anca</a:t>
            </a:r>
            <a:r>
              <a:rPr lang="en-IN" sz="2000" dirty="0" smtClean="0"/>
              <a:t> L </a:t>
            </a:r>
            <a:r>
              <a:rPr lang="en-IN" sz="2000" dirty="0" err="1" smtClean="0"/>
              <a:t>Ralescu</a:t>
            </a:r>
            <a:r>
              <a:rPr lang="en-US" sz="2000" dirty="0" smtClean="0"/>
              <a:t>”,</a:t>
            </a:r>
            <a:r>
              <a:rPr lang="en-IN" sz="2000" i="1" dirty="0" smtClean="0"/>
              <a:t> </a:t>
            </a:r>
            <a:r>
              <a:rPr lang="en-IN" sz="2000" i="1" dirty="0" err="1" smtClean="0"/>
              <a:t>Intertiol</a:t>
            </a:r>
            <a:r>
              <a:rPr lang="en-IN" sz="2000" i="1" dirty="0" smtClean="0"/>
              <a:t> </a:t>
            </a:r>
            <a:r>
              <a:rPr lang="en-IN" sz="2000" i="1" dirty="0" err="1" smtClean="0"/>
              <a:t>Jourl</a:t>
            </a:r>
            <a:r>
              <a:rPr lang="en-IN" sz="2000" i="1" dirty="0" smtClean="0"/>
              <a:t> Of Advances In Soft Computing And Its Applications, 7 (3). pp. 176-204</a:t>
            </a:r>
            <a:r>
              <a:rPr lang="en-IN" sz="2000" dirty="0" smtClean="0"/>
              <a:t>, 2015</a:t>
            </a:r>
            <a:r>
              <a:rPr lang="en-US" sz="2000" i="1" dirty="0" smtClean="0"/>
              <a:t>.</a:t>
            </a:r>
          </a:p>
          <a:p>
            <a:pPr algn="just"/>
            <a:r>
              <a:rPr lang="en-US" sz="2000" dirty="0" smtClean="0"/>
              <a:t>“</a:t>
            </a:r>
            <a:r>
              <a:rPr lang="en-US" sz="2000" b="1" dirty="0" smtClean="0"/>
              <a:t>Classification of emotions from ECG using KNN classifier</a:t>
            </a:r>
            <a:r>
              <a:rPr lang="en-US" sz="2000" dirty="0" smtClean="0"/>
              <a:t>”, “</a:t>
            </a:r>
            <a:r>
              <a:rPr lang="en-IN" sz="2000" dirty="0" err="1" smtClean="0"/>
              <a:t>Vaishnavi</a:t>
            </a:r>
            <a:r>
              <a:rPr lang="en-IN" sz="2000" dirty="0" smtClean="0"/>
              <a:t> L </a:t>
            </a:r>
            <a:r>
              <a:rPr lang="en-IN" sz="2000" dirty="0" err="1" smtClean="0"/>
              <a:t>Kaundanya</a:t>
            </a:r>
            <a:r>
              <a:rPr lang="en-IN" sz="2000" dirty="0" smtClean="0"/>
              <a:t>, Anita Patil, </a:t>
            </a:r>
            <a:r>
              <a:rPr lang="en-IN" sz="2000" dirty="0" err="1" smtClean="0"/>
              <a:t>Ashish</a:t>
            </a:r>
            <a:r>
              <a:rPr lang="en-IN" sz="2000" dirty="0" smtClean="0"/>
              <a:t> </a:t>
            </a:r>
            <a:r>
              <a:rPr lang="en-IN" sz="2000" dirty="0" err="1" smtClean="0"/>
              <a:t>Panat</a:t>
            </a:r>
            <a:r>
              <a:rPr lang="en-US" sz="2000" dirty="0" smtClean="0"/>
              <a:t>”, IJCST-2015.</a:t>
            </a:r>
            <a:endParaRPr lang="en-US" sz="2000" i="1" dirty="0" smtClean="0"/>
          </a:p>
          <a:p>
            <a:pPr algn="just"/>
            <a:r>
              <a:rPr lang="en-US" sz="2000" dirty="0" smtClean="0"/>
              <a:t>“</a:t>
            </a:r>
            <a:r>
              <a:rPr lang="en-US" sz="2000" b="1" dirty="0" smtClean="0"/>
              <a:t>Imbalanced  dataset Classification and solutions: A review:</a:t>
            </a:r>
            <a:r>
              <a:rPr lang="en-US" sz="2000" dirty="0" smtClean="0"/>
              <a:t>”, “</a:t>
            </a:r>
            <a:r>
              <a:rPr lang="en-IN" sz="2000" dirty="0" smtClean="0"/>
              <a:t>Dr. D </a:t>
            </a:r>
            <a:r>
              <a:rPr lang="en-IN" sz="2000" dirty="0" err="1" smtClean="0"/>
              <a:t>Ramyachitra</a:t>
            </a:r>
            <a:r>
              <a:rPr lang="en-IN" sz="2000" dirty="0" smtClean="0"/>
              <a:t>, P </a:t>
            </a:r>
            <a:r>
              <a:rPr lang="en-IN" sz="2000" dirty="0" err="1" smtClean="0"/>
              <a:t>Manikandan</a:t>
            </a:r>
            <a:r>
              <a:rPr lang="en-US" sz="2000" dirty="0" smtClean="0"/>
              <a:t>”, </a:t>
            </a:r>
            <a:r>
              <a:rPr lang="en-IN" sz="2000" dirty="0" smtClean="0"/>
              <a:t>July 4 </a:t>
            </a:r>
            <a:r>
              <a:rPr lang="en-IN" sz="2000" i="1" dirty="0" smtClean="0"/>
              <a:t>2014,  </a:t>
            </a:r>
            <a:r>
              <a:rPr lang="en-IN" sz="2000" dirty="0" smtClean="0"/>
              <a:t>International Journal of Computing and Business Research (IJCBR)</a:t>
            </a:r>
            <a:r>
              <a:rPr lang="en-US" sz="2000" dirty="0" smtClean="0"/>
              <a:t>.</a:t>
            </a:r>
          </a:p>
          <a:p>
            <a:pPr algn="just"/>
            <a:r>
              <a:rPr lang="en-US" sz="2000" dirty="0" smtClean="0"/>
              <a:t>“</a:t>
            </a:r>
            <a:r>
              <a:rPr lang="en-US" sz="2000" b="1" dirty="0" smtClean="0"/>
              <a:t>A review on image  enhancement techniques with its advantages and disadvantages</a:t>
            </a:r>
            <a:r>
              <a:rPr lang="en-US" sz="2000" dirty="0" smtClean="0"/>
              <a:t>”, “Camelia Lamnaru, Andrian Bona, Rodica Potolea”,IEEE-2103.</a:t>
            </a:r>
          </a:p>
          <a:p>
            <a:pPr algn="just"/>
            <a:r>
              <a:rPr lang="en-US" sz="2000" dirty="0" smtClean="0"/>
              <a:t>“</a:t>
            </a:r>
            <a:r>
              <a:rPr lang="en-US" sz="2000" b="1" dirty="0" smtClean="0"/>
              <a:t>Review of image enhancement technique”, </a:t>
            </a:r>
            <a:r>
              <a:rPr lang="en-US" sz="2000" dirty="0" smtClean="0"/>
              <a:t>“</a:t>
            </a:r>
            <a:r>
              <a:rPr lang="en-IN" sz="2000" dirty="0" err="1" smtClean="0"/>
              <a:t>Ruchika</a:t>
            </a:r>
            <a:r>
              <a:rPr lang="en-IN" sz="2000" dirty="0" smtClean="0"/>
              <a:t> </a:t>
            </a:r>
            <a:r>
              <a:rPr lang="en-IN" sz="2000" dirty="0" err="1" smtClean="0"/>
              <a:t>Mishra</a:t>
            </a:r>
            <a:r>
              <a:rPr lang="en-IN" sz="2000" dirty="0" smtClean="0"/>
              <a:t>, </a:t>
            </a:r>
            <a:r>
              <a:rPr lang="en-IN" sz="2000" dirty="0" err="1" smtClean="0"/>
              <a:t>Utkarsh</a:t>
            </a:r>
            <a:r>
              <a:rPr lang="en-IN" sz="2000" dirty="0" smtClean="0"/>
              <a:t> Sharma”, </a:t>
            </a:r>
            <a:r>
              <a:rPr lang="en-IN" sz="2000" i="1" dirty="0" smtClean="0"/>
              <a:t>2017 7</a:t>
            </a:r>
            <a:r>
              <a:rPr lang="en-IN" sz="2000" i="1" baseline="30000" dirty="0" smtClean="0"/>
              <a:t>th</a:t>
            </a:r>
            <a:r>
              <a:rPr lang="en-IN" sz="2000" i="1" dirty="0" smtClean="0"/>
              <a:t> International Journal of Engineering Research and Technology (IJERT), August 8 2013.</a:t>
            </a:r>
            <a:endParaRPr lang="en-US" sz="2000" dirty="0" smtClean="0"/>
          </a:p>
          <a:p>
            <a:pPr algn="just"/>
            <a:r>
              <a:rPr lang="en-US" sz="2000" dirty="0" smtClean="0"/>
              <a:t>MATLAB tool- </a:t>
            </a:r>
            <a:r>
              <a:rPr lang="en-US" sz="2000" dirty="0" smtClean="0">
                <a:hlinkClick r:id="rId2"/>
              </a:rPr>
              <a:t>www.tutorialspoint.com</a:t>
            </a:r>
            <a:r>
              <a:rPr lang="en-US" sz="2000" dirty="0" smtClean="0"/>
              <a:t> </a:t>
            </a:r>
          </a:p>
          <a:p>
            <a:pPr algn="just"/>
            <a:r>
              <a:rPr lang="en-US" sz="2000" dirty="0" smtClean="0">
                <a:hlinkClick r:id="rId3"/>
              </a:rPr>
              <a:t>www.pexels.com</a:t>
            </a:r>
            <a:r>
              <a:rPr lang="en-US" sz="2000" dirty="0" smtClean="0"/>
              <a:t>  , </a:t>
            </a:r>
            <a:r>
              <a:rPr lang="en-US" sz="2000" dirty="0" smtClean="0">
                <a:hlinkClick r:id="rId4"/>
              </a:rPr>
              <a:t>www.imagenet.com</a:t>
            </a:r>
            <a:r>
              <a:rPr lang="en-US" sz="2000" dirty="0" smtClean="0"/>
              <a:t> for image set</a:t>
            </a:r>
          </a:p>
          <a:p>
            <a:pPr algn="just">
              <a:buNone/>
            </a:pPr>
            <a:endParaRPr lang="en-US" sz="2000" dirty="0" smtClean="0"/>
          </a:p>
          <a:p>
            <a:pPr algn="just"/>
            <a:endParaRPr lang="en-US" sz="2400" dirty="0" smtClean="0"/>
          </a:p>
          <a:p>
            <a:pPr algn="just"/>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20488895">
            <a:off x="349456" y="2953707"/>
            <a:ext cx="8229600" cy="1143000"/>
          </a:xfrm>
        </p:spPr>
        <p:txBody>
          <a:bodyPr/>
          <a:lstStyle/>
          <a:p>
            <a:r>
              <a:rPr lang="en-US" dirty="0" smtClean="0"/>
              <a:t>Thank You…</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Scope</a:t>
            </a:r>
            <a:endParaRPr lang="en-US" sz="3600" dirty="0"/>
          </a:p>
        </p:txBody>
      </p:sp>
      <p:sp>
        <p:nvSpPr>
          <p:cNvPr id="3" name="Content Placeholder 2"/>
          <p:cNvSpPr>
            <a:spLocks noGrp="1"/>
          </p:cNvSpPr>
          <p:nvPr>
            <p:ph idx="1"/>
          </p:nvPr>
        </p:nvSpPr>
        <p:spPr>
          <a:xfrm>
            <a:off x="457200" y="1646237"/>
            <a:ext cx="8229600" cy="4525963"/>
          </a:xfrm>
        </p:spPr>
        <p:txBody>
          <a:bodyPr>
            <a:normAutofit/>
          </a:bodyPr>
          <a:lstStyle/>
          <a:p>
            <a:pPr algn="just"/>
            <a:r>
              <a:rPr lang="en-US" sz="2400" dirty="0" smtClean="0"/>
              <a:t>Many fields like agriculture, healthcare, medical, etc make use of image as their data, but the data would be irrelevant or missing or unlabelled which leads to improper dataset.</a:t>
            </a:r>
          </a:p>
          <a:p>
            <a:pPr algn="just"/>
            <a:r>
              <a:rPr lang="en-US" sz="2400" dirty="0" smtClean="0"/>
              <a:t>When the instances of one class is lower than other class then the data is imbalanced and it has to be balanced.</a:t>
            </a:r>
          </a:p>
          <a:p>
            <a:pPr algn="just"/>
            <a:r>
              <a:rPr lang="en-US" sz="2400" dirty="0" smtClean="0"/>
              <a:t>In order to balance the data we have to analyze the image and apply the machine learning techniques and classify the data using appropriate classifiers that help us in overcoming with imbalance problem. </a:t>
            </a:r>
            <a:endParaRPr lang="en-US" sz="2400" dirty="0"/>
          </a:p>
        </p:txBody>
      </p:sp>
      <p:sp>
        <p:nvSpPr>
          <p:cNvPr id="6" name="Slide Number Placeholder 5"/>
          <p:cNvSpPr>
            <a:spLocks noGrp="1"/>
          </p:cNvSpPr>
          <p:nvPr>
            <p:ph type="sldNum" sz="quarter" idx="12"/>
          </p:nvPr>
        </p:nvSpPr>
        <p:spPr/>
        <p:txBody>
          <a:bodyPr/>
          <a:lstStyle/>
          <a:p>
            <a:r>
              <a:rPr lang="en-US" dirty="0" smtClean="0"/>
              <a:t>3</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Problem Statement</a:t>
            </a:r>
            <a:endParaRPr lang="en-US" sz="3600" dirty="0"/>
          </a:p>
        </p:txBody>
      </p:sp>
      <p:sp>
        <p:nvSpPr>
          <p:cNvPr id="3" name="Content Placeholder 2"/>
          <p:cNvSpPr>
            <a:spLocks noGrp="1"/>
          </p:cNvSpPr>
          <p:nvPr>
            <p:ph idx="1"/>
          </p:nvPr>
        </p:nvSpPr>
        <p:spPr>
          <a:xfrm>
            <a:off x="457200" y="1600201"/>
            <a:ext cx="8229600" cy="4572000"/>
          </a:xfrm>
        </p:spPr>
        <p:txBody>
          <a:bodyPr/>
          <a:lstStyle/>
          <a:p>
            <a:pPr algn="just"/>
            <a:r>
              <a:rPr lang="en-US" sz="2400" dirty="0" smtClean="0"/>
              <a:t>To balance the imbalanced dataset</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Objectives</a:t>
            </a:r>
            <a:endParaRPr lang="en-US" sz="3600" dirty="0"/>
          </a:p>
        </p:txBody>
      </p:sp>
      <p:sp>
        <p:nvSpPr>
          <p:cNvPr id="3" name="Content Placeholder 2"/>
          <p:cNvSpPr>
            <a:spLocks noGrp="1"/>
          </p:cNvSpPr>
          <p:nvPr>
            <p:ph idx="1"/>
          </p:nvPr>
        </p:nvSpPr>
        <p:spPr/>
        <p:txBody>
          <a:bodyPr>
            <a:normAutofit/>
          </a:bodyPr>
          <a:lstStyle/>
          <a:p>
            <a:r>
              <a:rPr lang="en-US" sz="2400" dirty="0" smtClean="0"/>
              <a:t>To collect  imbalanced image dataset</a:t>
            </a:r>
          </a:p>
          <a:p>
            <a:r>
              <a:rPr lang="en-US" sz="2400" dirty="0" smtClean="0"/>
              <a:t>Classify the images</a:t>
            </a:r>
          </a:p>
          <a:p>
            <a:r>
              <a:rPr lang="en-US" sz="2400" dirty="0" smtClean="0"/>
              <a:t>To check system performance</a:t>
            </a:r>
          </a:p>
          <a:p>
            <a:r>
              <a:rPr lang="en-US" sz="2400" dirty="0" smtClean="0"/>
              <a:t>Enhance the images</a:t>
            </a:r>
          </a:p>
          <a:p>
            <a:r>
              <a:rPr lang="en-US" sz="2400" dirty="0" smtClean="0"/>
              <a:t>Improve system performance </a:t>
            </a:r>
          </a:p>
          <a:p>
            <a:r>
              <a:rPr lang="en-US" sz="2400" dirty="0" smtClean="0"/>
              <a:t>Form a balanced image dataset  from an efficient classifier.</a:t>
            </a:r>
          </a:p>
          <a:p>
            <a:pPr>
              <a:buNone/>
            </a:pP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a:t>
            </a:r>
            <a:endParaRPr lang="en-US" sz="3600" dirty="0"/>
          </a:p>
        </p:txBody>
      </p:sp>
      <p:sp>
        <p:nvSpPr>
          <p:cNvPr id="3" name="Content Placeholder 2"/>
          <p:cNvSpPr>
            <a:spLocks noGrp="1"/>
          </p:cNvSpPr>
          <p:nvPr>
            <p:ph idx="1"/>
          </p:nvPr>
        </p:nvSpPr>
        <p:spPr/>
        <p:txBody>
          <a:bodyPr>
            <a:normAutofit/>
          </a:bodyPr>
          <a:lstStyle/>
          <a:p>
            <a:r>
              <a:rPr lang="en-US" sz="2400" b="1" dirty="0" smtClean="0"/>
              <a:t>Learning from imbalanced data: open challenges and future data</a:t>
            </a:r>
          </a:p>
          <a:p>
            <a:pPr algn="just">
              <a:buNone/>
            </a:pPr>
            <a:r>
              <a:rPr lang="en-US" sz="2400" dirty="0" smtClean="0"/>
              <a:t> 	</a:t>
            </a:r>
            <a:r>
              <a:rPr lang="en-US" sz="2000" dirty="0" smtClean="0"/>
              <a:t>In this paper, author discussed about the current challenges being faced with respect to imbalance data in many real time applications-, the methods to tackle the imbalanced data and future direction to deal with imbalance issue.</a:t>
            </a:r>
            <a:endParaRPr lang="en-US" sz="2400" dirty="0" smtClean="0"/>
          </a:p>
          <a:p>
            <a:r>
              <a:rPr lang="en-US" sz="2400" b="1" dirty="0" smtClean="0"/>
              <a:t>Classification with class imbalance problem: A Review</a:t>
            </a:r>
          </a:p>
          <a:p>
            <a:pPr algn="just">
              <a:buNone/>
            </a:pPr>
            <a:r>
              <a:rPr lang="en-US" sz="2400" dirty="0" smtClean="0"/>
              <a:t>	</a:t>
            </a:r>
            <a:r>
              <a:rPr lang="en-US" sz="2000" dirty="0" smtClean="0"/>
              <a:t>This paper presents an overview on class imbalance classification and the inevitable challenges that come with it. It describes the main issues that hinder the classifier performance in managing highly imbalanced datasets and the many factors that contribute to the class imbalance problems.</a:t>
            </a:r>
          </a:p>
          <a:p>
            <a:pPr>
              <a:buNone/>
            </a:pPr>
            <a:endParaRPr lang="en-US" sz="2400" dirty="0" smtClean="0"/>
          </a:p>
          <a:p>
            <a:endParaRPr lang="en-US" sz="2400" dirty="0" smtClean="0"/>
          </a:p>
          <a:p>
            <a:pPr>
              <a:buNone/>
            </a:pPr>
            <a:endParaRPr lang="en-US" sz="2400" dirty="0" smtClean="0"/>
          </a:p>
          <a:p>
            <a:pPr>
              <a:buNone/>
            </a:pP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 (Cont…)</a:t>
            </a:r>
            <a:endParaRPr lang="en-US" sz="3600" dirty="0"/>
          </a:p>
        </p:txBody>
      </p:sp>
      <p:sp>
        <p:nvSpPr>
          <p:cNvPr id="3" name="Content Placeholder 2"/>
          <p:cNvSpPr>
            <a:spLocks noGrp="1"/>
          </p:cNvSpPr>
          <p:nvPr>
            <p:ph idx="1"/>
          </p:nvPr>
        </p:nvSpPr>
        <p:spPr>
          <a:xfrm>
            <a:off x="457200" y="1600200"/>
            <a:ext cx="7848600" cy="4525963"/>
          </a:xfrm>
        </p:spPr>
        <p:txBody>
          <a:bodyPr>
            <a:normAutofit/>
          </a:bodyPr>
          <a:lstStyle/>
          <a:p>
            <a:r>
              <a:rPr lang="en-US" sz="2400" b="1" dirty="0" smtClean="0"/>
              <a:t>Imbalanced  dataset Classification and solutions: A review:</a:t>
            </a:r>
          </a:p>
          <a:p>
            <a:pPr algn="just">
              <a:buNone/>
            </a:pPr>
            <a:r>
              <a:rPr lang="en-US" sz="2400" dirty="0" smtClean="0"/>
              <a:t>	</a:t>
            </a:r>
            <a:r>
              <a:rPr lang="en-US" sz="2000" dirty="0" smtClean="0"/>
              <a:t>This paper discuss five different levels to handle imbalance data, the methods and algorithms that come under each level.  Author discussed about various machine learning tools-WEKA, Rapid Miner etc to work to solve imbalance issue. The evaluation metrics is discussed that help in evaluating classifier performance.</a:t>
            </a:r>
          </a:p>
          <a:p>
            <a:r>
              <a:rPr lang="en-US" sz="2400" b="1" dirty="0" smtClean="0"/>
              <a:t>A review on image  enhancement techniques with its advantages and disadvantages:</a:t>
            </a:r>
          </a:p>
          <a:p>
            <a:pPr algn="just">
              <a:buNone/>
            </a:pPr>
            <a:r>
              <a:rPr lang="en-US" sz="2600" dirty="0" smtClean="0"/>
              <a:t>	</a:t>
            </a:r>
            <a:r>
              <a:rPr lang="en-US" sz="2000" dirty="0" smtClean="0"/>
              <a:t>This paper discuss different image enhancement techniques for better quality of images and also discuss advantages and disadvantages of every method.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 (Cont…)</a:t>
            </a:r>
            <a:endParaRPr lang="en-US" sz="3600" dirty="0"/>
          </a:p>
        </p:txBody>
      </p:sp>
      <p:sp>
        <p:nvSpPr>
          <p:cNvPr id="3" name="Content Placeholder 2"/>
          <p:cNvSpPr>
            <a:spLocks noGrp="1"/>
          </p:cNvSpPr>
          <p:nvPr>
            <p:ph idx="1"/>
          </p:nvPr>
        </p:nvSpPr>
        <p:spPr/>
        <p:txBody>
          <a:bodyPr>
            <a:normAutofit/>
          </a:bodyPr>
          <a:lstStyle/>
          <a:p>
            <a:r>
              <a:rPr lang="en-US" sz="2400" b="1" dirty="0" smtClean="0"/>
              <a:t>Classification of emotions from ECG using KNN classifier:</a:t>
            </a:r>
          </a:p>
          <a:p>
            <a:pPr algn="just">
              <a:buNone/>
            </a:pPr>
            <a:r>
              <a:rPr lang="en-US" sz="2400" dirty="0" smtClean="0"/>
              <a:t>	</a:t>
            </a:r>
            <a:r>
              <a:rPr lang="en-US" sz="2000" dirty="0" smtClean="0"/>
              <a:t>The paper discuss about the features to consider from the images and how important is the feature extraction in order to classify the data. KNN technique is used to classify the data (ECG data medical image set) and the emotions were classified as happy or sad, the performance of classifier was checked with different imbalance ratios and different ‘k’ values.   </a:t>
            </a:r>
          </a:p>
          <a:p>
            <a:pPr algn="just"/>
            <a:r>
              <a:rPr lang="en-US" sz="2400" b="1" dirty="0" smtClean="0"/>
              <a:t>Review of image enhancement technique:</a:t>
            </a:r>
          </a:p>
          <a:p>
            <a:pPr algn="just">
              <a:buNone/>
            </a:pPr>
            <a:r>
              <a:rPr lang="en-US" sz="2400" dirty="0" smtClean="0"/>
              <a:t>	</a:t>
            </a:r>
            <a:r>
              <a:rPr lang="en-US" sz="2000" dirty="0" smtClean="0"/>
              <a:t>The authors discussed two approaches to create synthetic images –spatial domain and frequency domain techniques. Comparison was made between the two approaches and the authors felt difficult in conveying which approach is the best one. They also discussed advantages and disadvantages of both the approaches.</a:t>
            </a:r>
            <a:endParaRPr lang="en-US" sz="2400" dirty="0" smtClean="0"/>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Proposed system</a:t>
            </a:r>
            <a:endParaRPr lang="en-US" sz="3600" dirty="0"/>
          </a:p>
        </p:txBody>
      </p:sp>
      <p:pic>
        <p:nvPicPr>
          <p:cNvPr id="1027" name="Picture 3"/>
          <p:cNvPicPr>
            <a:picLocks noChangeAspect="1" noChangeArrowheads="1"/>
          </p:cNvPicPr>
          <p:nvPr/>
        </p:nvPicPr>
        <p:blipFill>
          <a:blip r:embed="rId2" cstate="print"/>
          <a:srcRect/>
          <a:stretch>
            <a:fillRect/>
          </a:stretch>
        </p:blipFill>
        <p:spPr bwMode="auto">
          <a:xfrm>
            <a:off x="1295400" y="4343400"/>
            <a:ext cx="6591300" cy="164782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pic>
        <p:nvPicPr>
          <p:cNvPr id="10" name="Content Placeholder 9"/>
          <p:cNvPicPr>
            <a:picLocks noGrp="1"/>
          </p:cNvPicPr>
          <p:nvPr>
            <p:ph idx="1"/>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33400" y="1295400"/>
            <a:ext cx="7924799" cy="5029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2359</TotalTime>
  <Words>581</Words>
  <Application>Microsoft Office PowerPoint</Application>
  <PresentationFormat>On-screen Show (4:3)</PresentationFormat>
  <Paragraphs>150</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“Efficient Learning on Imbalanced Image set”  M. S. Ramaiah Institute of Technology</vt:lpstr>
      <vt:lpstr>Agenda</vt:lpstr>
      <vt:lpstr>Scope</vt:lpstr>
      <vt:lpstr>Problem Statement</vt:lpstr>
      <vt:lpstr>Objectives</vt:lpstr>
      <vt:lpstr>Literature  Survey</vt:lpstr>
      <vt:lpstr>Literature Survey (Cont…)</vt:lpstr>
      <vt:lpstr>Literature Survey (Cont…)</vt:lpstr>
      <vt:lpstr>Proposed system</vt:lpstr>
      <vt:lpstr>Proposed system-Features Extracted</vt:lpstr>
      <vt:lpstr>Proposed system-Features Extracted (Cont…)</vt:lpstr>
      <vt:lpstr>Proposed system-Classification Algorithm- K-NN</vt:lpstr>
      <vt:lpstr>Proposed system-Synthetic Image generation techniques</vt:lpstr>
      <vt:lpstr>Proposed system-Synthetic Image generation techniques(Cont…)</vt:lpstr>
      <vt:lpstr>Proposed system-Synthetic Image generation techniques(Cont…)</vt:lpstr>
      <vt:lpstr>Proposed system-Synthetic Image generation techniques(Cont…)</vt:lpstr>
      <vt:lpstr>Proposed system-Synthetic Image generation techniques(Cont…)</vt:lpstr>
      <vt:lpstr>Proposed system-System performance measures</vt:lpstr>
      <vt:lpstr>Challenges</vt:lpstr>
      <vt:lpstr>Hardware and Software requirements </vt:lpstr>
      <vt:lpstr>Output</vt:lpstr>
      <vt:lpstr>Output- (Classification, misclassification)</vt:lpstr>
      <vt:lpstr>Output- (Adaptive HistEq())</vt:lpstr>
      <vt:lpstr>Output- (Brightness preserving Bi-Histogram())</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Imbalanced Image Classification</dc:title>
  <dc:creator>ASUS</dc:creator>
  <cp:lastModifiedBy>ASUS</cp:lastModifiedBy>
  <cp:revision>107</cp:revision>
  <dcterms:created xsi:type="dcterms:W3CDTF">2006-08-16T00:00:00Z</dcterms:created>
  <dcterms:modified xsi:type="dcterms:W3CDTF">2019-03-05T03:51:27Z</dcterms:modified>
</cp:coreProperties>
</file>